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0" r:id="rId5"/>
    <p:sldId id="259" r:id="rId6"/>
    <p:sldId id="269" r:id="rId7"/>
    <p:sldId id="260" r:id="rId8"/>
    <p:sldId id="261" r:id="rId9"/>
    <p:sldId id="262" r:id="rId10"/>
    <p:sldId id="263" r:id="rId11"/>
    <p:sldId id="264" r:id="rId12"/>
    <p:sldId id="268"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80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89B398-6BFD-404C-A41E-8B8BD0C4EE24}" type="datetimeFigureOut">
              <a:rPr lang="en-US" smtClean="0"/>
              <a:t>10/2/16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6F9E9C8-A536-4940-9312-4EE4584D89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89B398-6BFD-404C-A41E-8B8BD0C4EE24}" type="datetimeFigureOut">
              <a:rPr lang="en-US" smtClean="0"/>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89B398-6BFD-404C-A41E-8B8BD0C4EE24}" type="datetimeFigureOut">
              <a:rPr lang="en-US" smtClean="0"/>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89B398-6BFD-404C-A41E-8B8BD0C4EE24}" type="datetimeFigureOut">
              <a:rPr lang="en-US" smtClean="0"/>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89B398-6BFD-404C-A41E-8B8BD0C4EE24}" type="datetimeFigureOut">
              <a:rPr lang="en-US" smtClean="0"/>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9E9C8-A536-4940-9312-4EE4584D89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89B398-6BFD-404C-A41E-8B8BD0C4EE24}" type="datetimeFigureOut">
              <a:rPr lang="en-US" smtClean="0"/>
              <a:t>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89B398-6BFD-404C-A41E-8B8BD0C4EE24}" type="datetimeFigureOut">
              <a:rPr lang="en-US" smtClean="0"/>
              <a:t>10/2/16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289B398-6BFD-404C-A41E-8B8BD0C4EE24}" type="datetimeFigureOut">
              <a:rPr lang="en-US" smtClean="0"/>
              <a:t>10/2/16</a:t>
            </a:fld>
            <a:endParaRPr lang="en-US"/>
          </a:p>
        </p:txBody>
      </p:sp>
      <p:sp>
        <p:nvSpPr>
          <p:cNvPr id="8" name="Slide Number Placeholder 7"/>
          <p:cNvSpPr>
            <a:spLocks noGrp="1"/>
          </p:cNvSpPr>
          <p:nvPr>
            <p:ph type="sldNum" sz="quarter" idx="11"/>
          </p:nvPr>
        </p:nvSpPr>
        <p:spPr/>
        <p:txBody>
          <a:bodyPr/>
          <a:lstStyle/>
          <a:p>
            <a:fld id="{56F9E9C8-A536-4940-9312-4EE4584D89D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9B398-6BFD-404C-A41E-8B8BD0C4EE24}" type="datetimeFigureOut">
              <a:rPr lang="en-US" smtClean="0"/>
              <a:t>10/2/16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89B398-6BFD-404C-A41E-8B8BD0C4EE24}" type="datetimeFigureOut">
              <a:rPr lang="en-US" smtClean="0"/>
              <a:t>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289B398-6BFD-404C-A41E-8B8BD0C4EE24}" type="datetimeFigureOut">
              <a:rPr lang="en-US" smtClean="0"/>
              <a:t>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9E9C8-A536-4940-9312-4EE4584D89D7}" type="slidenum">
              <a:rPr lang="en-US" smtClean="0"/>
              <a:t>‹#›</a:t>
            </a:fld>
            <a:endParaRPr lang="en-US"/>
          </a:p>
        </p:txBody>
      </p:sp>
    </p:spTree>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289B398-6BFD-404C-A41E-8B8BD0C4EE24}" type="datetimeFigureOut">
              <a:rPr lang="en-US" smtClean="0"/>
              <a:t>10/2/16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6F9E9C8-A536-4940-9312-4EE4584D89D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slow">
    <p:push dir="u"/>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1800"/>
            <a:ext cx="6680512" cy="2667000"/>
          </a:xfrm>
        </p:spPr>
        <p:txBody>
          <a:bodyPr>
            <a:normAutofit fontScale="90000"/>
          </a:bodyPr>
          <a:lstStyle/>
          <a:p>
            <a:pPr algn="l"/>
            <a:r>
              <a:rPr lang="en-US" b="1" dirty="0"/>
              <a:t>AMERICAN </a:t>
            </a:r>
            <a:r>
              <a:rPr lang="en-US" sz="4900" b="1" dirty="0"/>
              <a:t>BAR ASSOCIATION </a:t>
            </a:r>
            <a:r>
              <a:rPr lang="en-US" b="1" dirty="0"/>
              <a:t>WEBINAR</a:t>
            </a:r>
            <a:r>
              <a:rPr lang="en-US" dirty="0"/>
              <a:t/>
            </a:r>
            <a:br>
              <a:rPr lang="en-US" dirty="0"/>
            </a:br>
            <a:r>
              <a:rPr lang="en-US" b="1" dirty="0"/>
              <a:t>October 17, 2016</a:t>
            </a:r>
            <a:r>
              <a:rPr lang="en-US" dirty="0"/>
              <a:t/>
            </a:r>
            <a:br>
              <a:rPr lang="en-US" dirty="0"/>
            </a:br>
            <a:endParaRPr lang="en-US" dirty="0"/>
          </a:p>
        </p:txBody>
      </p:sp>
      <p:sp>
        <p:nvSpPr>
          <p:cNvPr id="3" name="Subtitle 2"/>
          <p:cNvSpPr>
            <a:spLocks noGrp="1"/>
          </p:cNvSpPr>
          <p:nvPr>
            <p:ph type="subTitle" idx="1"/>
          </p:nvPr>
        </p:nvSpPr>
        <p:spPr>
          <a:xfrm>
            <a:off x="0" y="1600200"/>
            <a:ext cx="5715000" cy="609600"/>
          </a:xfrm>
        </p:spPr>
        <p:txBody>
          <a:bodyPr>
            <a:noAutofit/>
          </a:bodyPr>
          <a:lstStyle/>
          <a:p>
            <a:pPr algn="l"/>
            <a:r>
              <a:rPr lang="en-US" sz="2400" b="1" u="sng" dirty="0" smtClean="0"/>
              <a:t>America Votes! Challenges Facing </a:t>
            </a:r>
            <a:r>
              <a:rPr lang="en-US" sz="2400" dirty="0" smtClean="0"/>
              <a:t/>
            </a:r>
            <a:br>
              <a:rPr lang="en-US" sz="2400" dirty="0" smtClean="0"/>
            </a:br>
            <a:r>
              <a:rPr lang="en-US" sz="2400" b="1" u="sng" dirty="0" smtClean="0"/>
              <a:t>Modern Election Law &amp; Voting Rights</a:t>
            </a:r>
            <a:endParaRPr lang="en-US" sz="2400" dirty="0"/>
          </a:p>
        </p:txBody>
      </p:sp>
      <p:pic>
        <p:nvPicPr>
          <p:cNvPr id="6" name="Picture 5"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600200"/>
            <a:ext cx="2647950" cy="3781425"/>
          </a:xfrm>
          <a:prstGeom prst="rect">
            <a:avLst/>
          </a:prstGeom>
        </p:spPr>
      </p:pic>
    </p:spTree>
    <p:extLst>
      <p:ext uri="{BB962C8B-B14F-4D97-AF65-F5344CB8AC3E}">
        <p14:creationId xmlns:p14="http://schemas.microsoft.com/office/powerpoint/2010/main" val="341055178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477962"/>
          </a:xfrm>
        </p:spPr>
        <p:txBody>
          <a:bodyPr>
            <a:normAutofit fontScale="90000"/>
          </a:bodyPr>
          <a:lstStyle/>
          <a:p>
            <a:r>
              <a:rPr lang="en-US" sz="3600" b="1" i="1" dirty="0"/>
              <a:t>Dickson v. </a:t>
            </a:r>
            <a:r>
              <a:rPr lang="en-US" sz="3600" b="1" i="1" dirty="0" err="1"/>
              <a:t>Rucho</a:t>
            </a:r>
            <a:r>
              <a:rPr lang="en-US" sz="3600" b="1" i="1" dirty="0"/>
              <a:t> </a:t>
            </a:r>
            <a:r>
              <a:rPr lang="en-US" sz="3600" b="1" dirty="0"/>
              <a:t>and </a:t>
            </a:r>
            <a:r>
              <a:rPr lang="en-US" sz="3600" b="1" i="1" dirty="0"/>
              <a:t>Harris v. McCrory</a:t>
            </a:r>
            <a:r>
              <a:rPr lang="en-US" sz="3600" b="1" dirty="0"/>
              <a:t>: </a:t>
            </a:r>
            <a:r>
              <a:rPr lang="en-US" sz="4400" b="1" dirty="0"/>
              <a:t>North Carolina's Experience</a:t>
            </a:r>
            <a:r>
              <a:rPr lang="en-US" dirty="0"/>
              <a:t/>
            </a:r>
            <a:br>
              <a:rPr lang="en-US" dirty="0"/>
            </a:br>
            <a:endParaRPr lang="en-US" dirty="0"/>
          </a:p>
        </p:txBody>
      </p:sp>
      <p:sp>
        <p:nvSpPr>
          <p:cNvPr id="5" name="Content Placeholder 4"/>
          <p:cNvSpPr>
            <a:spLocks noGrp="1"/>
          </p:cNvSpPr>
          <p:nvPr>
            <p:ph sz="half" idx="1"/>
          </p:nvPr>
        </p:nvSpPr>
        <p:spPr/>
        <p:txBody>
          <a:bodyPr>
            <a:normAutofit fontScale="92500" lnSpcReduction="20000"/>
          </a:bodyPr>
          <a:lstStyle/>
          <a:p>
            <a:r>
              <a:rPr lang="en-US" dirty="0"/>
              <a:t>In neighboring North Carolina, that state’s General Assembly adopted the 2011 Congressional Redistricting Plan, after which two groups of plaintiffs filed suits in state court for unconstitutional racial gerrymandering, and another group of plaintiffs filed suit in federal court.</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67200" y="2316017"/>
            <a:ext cx="3657600" cy="3094329"/>
          </a:xfrm>
        </p:spPr>
      </p:pic>
    </p:spTree>
    <p:extLst>
      <p:ext uri="{BB962C8B-B14F-4D97-AF65-F5344CB8AC3E}">
        <p14:creationId xmlns:p14="http://schemas.microsoft.com/office/powerpoint/2010/main" val="42120793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4-4 Division on Pending Cases</a:t>
            </a:r>
            <a:r>
              <a:rPr lang="en-US" dirty="0"/>
              <a:t/>
            </a:r>
            <a:br>
              <a:rPr lang="en-US" dirty="0"/>
            </a:br>
            <a:endParaRPr lang="en-US" dirty="0"/>
          </a:p>
        </p:txBody>
      </p:sp>
      <p:sp>
        <p:nvSpPr>
          <p:cNvPr id="6" name="Content Placeholder 5"/>
          <p:cNvSpPr>
            <a:spLocks noGrp="1"/>
          </p:cNvSpPr>
          <p:nvPr>
            <p:ph sz="half" idx="1"/>
          </p:nvPr>
        </p:nvSpPr>
        <p:spPr/>
        <p:txBody>
          <a:bodyPr>
            <a:normAutofit fontScale="85000" lnSpcReduction="20000"/>
          </a:bodyPr>
          <a:lstStyle/>
          <a:p>
            <a:r>
              <a:rPr lang="en-US" dirty="0"/>
              <a:t>A 4-4 decision in any of these cases would mean affirmance of the lower court’s decision that upheld the challenged districting scheme. In light of Justice Scalia’s untimely death in the midst of these and related appeals, some Court observers have predicted that the Court is likely to remain evenly divided for the foreseeable future.</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67200" y="2643353"/>
            <a:ext cx="3657600" cy="2439656"/>
          </a:xfrm>
        </p:spPr>
      </p:pic>
    </p:spTree>
    <p:extLst>
      <p:ext uri="{BB962C8B-B14F-4D97-AF65-F5344CB8AC3E}">
        <p14:creationId xmlns:p14="http://schemas.microsoft.com/office/powerpoint/2010/main" val="14809435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88" y="0"/>
            <a:ext cx="6823881" cy="6858000"/>
          </a:xfrm>
          <a:prstGeom prst="rect">
            <a:avLst/>
          </a:prstGeom>
        </p:spPr>
      </p:pic>
    </p:spTree>
    <p:extLst>
      <p:ext uri="{BB962C8B-B14F-4D97-AF65-F5344CB8AC3E}">
        <p14:creationId xmlns:p14="http://schemas.microsoft.com/office/powerpoint/2010/main" val="26039277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Political Gerrymandering Claims </a:t>
            </a:r>
            <a:r>
              <a:rPr lang="en-US" dirty="0"/>
              <a:t/>
            </a:r>
            <a:br>
              <a:rPr lang="en-US" dirty="0"/>
            </a:b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Political gerrymandering is a different animal altogether. It has been defined as "[t]he practice of dividing a geographical area into electoral districts, often of highly irregular shape, to give one political party an unfair advantage by diluting the opposition's voting strength," Black's Law Dictionary 802, 1346 (10th ed. 2014).</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2487009"/>
            <a:ext cx="3657600" cy="2752344"/>
          </a:xfrm>
        </p:spPr>
      </p:pic>
    </p:spTree>
    <p:extLst>
      <p:ext uri="{BB962C8B-B14F-4D97-AF65-F5344CB8AC3E}">
        <p14:creationId xmlns:p14="http://schemas.microsoft.com/office/powerpoint/2010/main" val="15504097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b="1" dirty="0"/>
              <a:t>Shift to First Amendment Framework</a:t>
            </a:r>
            <a:r>
              <a:rPr lang="en-US" dirty="0"/>
              <a:t/>
            </a:r>
            <a:br>
              <a:rPr lang="en-US" dirty="0"/>
            </a:b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While the Supreme Court has not been able to agree on a standard for adjudicating political gerrymandering claims brought under the Equal Protection Clause, the lower courts have begun cobbling together the separate opinions, concurrences and dissents from </a:t>
            </a:r>
            <a:r>
              <a:rPr lang="en-US" i="1" dirty="0" err="1"/>
              <a:t>Bandemer</a:t>
            </a:r>
            <a:r>
              <a:rPr lang="en-US" dirty="0"/>
              <a:t>, </a:t>
            </a:r>
            <a:r>
              <a:rPr lang="en-US" i="1" dirty="0" err="1"/>
              <a:t>Vieth</a:t>
            </a:r>
            <a:r>
              <a:rPr lang="en-US" dirty="0"/>
              <a:t> and </a:t>
            </a:r>
            <a:r>
              <a:rPr lang="en-US" i="1" dirty="0"/>
              <a:t>LULAC</a:t>
            </a:r>
            <a:r>
              <a:rPr lang="en-US" dirty="0"/>
              <a:t>  to provide a framework for an Article III court to adjudicate a claim that the State's abuse of political considerations in districting has violated any other constitutional provision.</a:t>
            </a:r>
          </a:p>
          <a:p>
            <a:pPr marL="36576"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33600"/>
            <a:ext cx="3452978" cy="2468880"/>
          </a:xfrm>
        </p:spPr>
      </p:pic>
    </p:spTree>
    <p:extLst>
      <p:ext uri="{BB962C8B-B14F-4D97-AF65-F5344CB8AC3E}">
        <p14:creationId xmlns:p14="http://schemas.microsoft.com/office/powerpoint/2010/main" val="6726056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CONCLUSION</a:t>
            </a:r>
            <a:r>
              <a:rPr lang="en-US" dirty="0"/>
              <a:t/>
            </a:r>
            <a:br>
              <a:rPr lang="en-US" dirty="0"/>
            </a:br>
            <a:endParaRPr lang="en-US" dirty="0"/>
          </a:p>
        </p:txBody>
      </p:sp>
      <p:sp>
        <p:nvSpPr>
          <p:cNvPr id="3" name="Content Placeholder 2"/>
          <p:cNvSpPr>
            <a:spLocks noGrp="1"/>
          </p:cNvSpPr>
          <p:nvPr>
            <p:ph sz="half" idx="1"/>
          </p:nvPr>
        </p:nvSpPr>
        <p:spPr/>
        <p:txBody>
          <a:bodyPr>
            <a:normAutofit/>
          </a:bodyPr>
          <a:lstStyle/>
          <a:p>
            <a:r>
              <a:rPr lang="en-US" dirty="0" smtClean="0"/>
              <a:t>We </a:t>
            </a:r>
            <a:r>
              <a:rPr lang="en-US" dirty="0"/>
              <a:t>may be moving toward a resolution of this impasse after November 8, 2016.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600200"/>
            <a:ext cx="3657600" cy="2131695"/>
          </a:xfrm>
        </p:spPr>
      </p:pic>
    </p:spTree>
    <p:extLst>
      <p:ext uri="{BB962C8B-B14F-4D97-AF65-F5344CB8AC3E}">
        <p14:creationId xmlns:p14="http://schemas.microsoft.com/office/powerpoint/2010/main" val="38313593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2895600"/>
            <a:ext cx="7114736" cy="2667000"/>
          </a:xfrm>
        </p:spPr>
        <p:txBody>
          <a:bodyPr>
            <a:normAutofit fontScale="90000"/>
          </a:bodyPr>
          <a:lstStyle/>
          <a:p>
            <a:r>
              <a:rPr lang="en-US" dirty="0"/>
              <a:t/>
            </a:r>
            <a:br>
              <a:rPr lang="en-US" dirty="0"/>
            </a:br>
            <a:r>
              <a:rPr lang="en-US" b="1" dirty="0"/>
              <a:t>The Role of Race &amp; Partisanship in Redistricting</a:t>
            </a:r>
            <a:r>
              <a:rPr lang="en-US" dirty="0"/>
              <a:t/>
            </a:r>
            <a:br>
              <a:rPr lang="en-US" dirty="0"/>
            </a:br>
            <a:r>
              <a:rPr lang="en-US" b="1" dirty="0"/>
              <a:t> </a:t>
            </a:r>
            <a:r>
              <a:rPr lang="en-US" dirty="0"/>
              <a:t/>
            </a:r>
            <a:br>
              <a:rPr lang="en-US" dirty="0"/>
            </a:br>
            <a:r>
              <a:rPr lang="en-US" b="1" dirty="0"/>
              <a:t> </a:t>
            </a:r>
            <a:r>
              <a:rPr lang="en-US" dirty="0"/>
              <a:t/>
            </a:r>
            <a:br>
              <a:rPr lang="en-US" dirty="0"/>
            </a:br>
            <a:endParaRPr lang="en-US" dirty="0"/>
          </a:p>
        </p:txBody>
      </p:sp>
      <p:sp>
        <p:nvSpPr>
          <p:cNvPr id="3" name="Subtitle 2"/>
          <p:cNvSpPr>
            <a:spLocks noGrp="1"/>
          </p:cNvSpPr>
          <p:nvPr>
            <p:ph type="subTitle" idx="1"/>
          </p:nvPr>
        </p:nvSpPr>
        <p:spPr>
          <a:xfrm>
            <a:off x="433050" y="1544812"/>
            <a:ext cx="7186950" cy="1752600"/>
          </a:xfrm>
        </p:spPr>
        <p:txBody>
          <a:bodyPr/>
          <a:lstStyle/>
          <a:p>
            <a:r>
              <a:rPr lang="en-US" b="1" dirty="0"/>
              <a:t>Benjamin E. Griffith* </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4799457" cy="2377440"/>
          </a:xfrm>
          <a:prstGeom prst="rect">
            <a:avLst/>
          </a:prstGeom>
        </p:spPr>
      </p:pic>
    </p:spTree>
    <p:extLst>
      <p:ext uri="{BB962C8B-B14F-4D97-AF65-F5344CB8AC3E}">
        <p14:creationId xmlns:p14="http://schemas.microsoft.com/office/powerpoint/2010/main" val="38596274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5374721" cy="4023360"/>
          </a:xfrm>
        </p:spPr>
      </p:pic>
    </p:spTree>
    <p:extLst>
      <p:ext uri="{BB962C8B-B14F-4D97-AF65-F5344CB8AC3E}">
        <p14:creationId xmlns:p14="http://schemas.microsoft.com/office/powerpoint/2010/main" val="13448730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0"/>
            <a:ext cx="5940686" cy="4663440"/>
          </a:xfrm>
          <a:prstGeom prst="rect">
            <a:avLst/>
          </a:prstGeom>
        </p:spPr>
      </p:pic>
    </p:spTree>
    <p:extLst>
      <p:ext uri="{BB962C8B-B14F-4D97-AF65-F5344CB8AC3E}">
        <p14:creationId xmlns:p14="http://schemas.microsoft.com/office/powerpoint/2010/main" val="21812107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Racial Gerrymandering Claims</a:t>
            </a:r>
            <a:r>
              <a:rPr lang="en-US" dirty="0"/>
              <a:t/>
            </a:r>
            <a:br>
              <a:rPr lang="en-US" dirty="0"/>
            </a:b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The law governing racial gerrymanders has become more clearly established since the Supreme Court’s landmark 1993 decision in </a:t>
            </a:r>
            <a:r>
              <a:rPr lang="en-US" i="1" dirty="0"/>
              <a:t>Shaw v. Reno</a:t>
            </a:r>
            <a:r>
              <a:rPr lang="en-US" dirty="0"/>
              <a:t>. Moreover, the federal courts have been vigilant in their efforts to ensure that the districting process remains free from constitutionally prohibited racial discrimination.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2290413"/>
            <a:ext cx="3657600" cy="3145536"/>
          </a:xfrm>
        </p:spPr>
      </p:pic>
    </p:spTree>
    <p:extLst>
      <p:ext uri="{BB962C8B-B14F-4D97-AF65-F5344CB8AC3E}">
        <p14:creationId xmlns:p14="http://schemas.microsoft.com/office/powerpoint/2010/main" val="35564104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914400"/>
            <a:ext cx="6400814" cy="4480560"/>
          </a:xfrm>
          <a:prstGeom prst="rect">
            <a:avLst/>
          </a:prstGeom>
        </p:spPr>
      </p:pic>
    </p:spTree>
    <p:extLst>
      <p:ext uri="{BB962C8B-B14F-4D97-AF65-F5344CB8AC3E}">
        <p14:creationId xmlns:p14="http://schemas.microsoft.com/office/powerpoint/2010/main" val="30165482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960438"/>
          </a:xfrm>
        </p:spPr>
        <p:txBody>
          <a:bodyPr>
            <a:normAutofit fontScale="90000"/>
          </a:bodyPr>
          <a:lstStyle/>
          <a:p>
            <a:r>
              <a:rPr lang="en-US" b="1" i="1" dirty="0"/>
              <a:t>Alabama Legislative Black Caucus</a:t>
            </a:r>
            <a:r>
              <a:rPr lang="en-US" dirty="0"/>
              <a:t/>
            </a:r>
            <a:br>
              <a:rPr lang="en-US" dirty="0"/>
            </a:br>
            <a:endParaRPr lang="en-US" dirty="0"/>
          </a:p>
        </p:txBody>
      </p:sp>
      <p:sp>
        <p:nvSpPr>
          <p:cNvPr id="5" name="Content Placeholder 4"/>
          <p:cNvSpPr>
            <a:spLocks noGrp="1"/>
          </p:cNvSpPr>
          <p:nvPr>
            <p:ph sz="half" idx="1"/>
          </p:nvPr>
        </p:nvSpPr>
        <p:spPr/>
        <p:txBody>
          <a:bodyPr>
            <a:normAutofit fontScale="77500" lnSpcReduction="20000"/>
          </a:bodyPr>
          <a:lstStyle/>
          <a:p>
            <a:r>
              <a:rPr lang="en-US" dirty="0"/>
              <a:t>In 2015, the Supreme Court concluded that the Alabama legislature had engaged in racial gerrymandering by packing minority voters into safe majority-minority districts. Minority plaintiffs asserted a justiciable racial gerrymandering claim under the Equal Protection Clause since race was “the predominant factor motivating the legislature's decision to place a significant number of voters within or without a particular district."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2628741"/>
            <a:ext cx="3657600" cy="2468880"/>
          </a:xfrm>
        </p:spPr>
      </p:pic>
    </p:spTree>
    <p:extLst>
      <p:ext uri="{BB962C8B-B14F-4D97-AF65-F5344CB8AC3E}">
        <p14:creationId xmlns:p14="http://schemas.microsoft.com/office/powerpoint/2010/main" val="39139314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066800"/>
          </a:xfrm>
        </p:spPr>
        <p:txBody>
          <a:bodyPr>
            <a:normAutofit fontScale="90000"/>
          </a:bodyPr>
          <a:lstStyle/>
          <a:p>
            <a:r>
              <a:rPr lang="en-US" b="1" dirty="0"/>
              <a:t>The Virginia Litigation: </a:t>
            </a:r>
            <a:r>
              <a:rPr lang="en-US" b="1" i="1" dirty="0"/>
              <a:t>Page </a:t>
            </a:r>
            <a:r>
              <a:rPr lang="en-US" b="1" dirty="0"/>
              <a:t>and</a:t>
            </a:r>
            <a:r>
              <a:rPr lang="en-US" b="1" i="1" dirty="0"/>
              <a:t> Bethune-Hill</a:t>
            </a:r>
            <a:r>
              <a:rPr lang="en-US" dirty="0"/>
              <a:t/>
            </a:r>
            <a:br>
              <a:rPr lang="en-US" dirty="0"/>
            </a:br>
            <a:endParaRPr lang="en-US" dirty="0"/>
          </a:p>
        </p:txBody>
      </p:sp>
      <p:sp>
        <p:nvSpPr>
          <p:cNvPr id="4" name="Content Placeholder 3"/>
          <p:cNvSpPr>
            <a:spLocks noGrp="1"/>
          </p:cNvSpPr>
          <p:nvPr>
            <p:ph sz="half" idx="1"/>
          </p:nvPr>
        </p:nvSpPr>
        <p:spPr/>
        <p:txBody>
          <a:bodyPr>
            <a:normAutofit fontScale="92500" lnSpcReduction="20000"/>
          </a:bodyPr>
          <a:lstStyle/>
          <a:p>
            <a:pPr marL="36576" indent="0">
              <a:buNone/>
            </a:pPr>
            <a:r>
              <a:rPr lang="en-US" dirty="0"/>
              <a:t> </a:t>
            </a:r>
          </a:p>
          <a:p>
            <a:r>
              <a:rPr lang="en-US" dirty="0"/>
              <a:t>After </a:t>
            </a:r>
            <a:r>
              <a:rPr lang="en-US" i="1" dirty="0"/>
              <a:t>Alabama Legislative Black Caucus</a:t>
            </a:r>
            <a:r>
              <a:rPr lang="en-US" dirty="0"/>
              <a:t>, the Commonwealth of Virginia’s Congressional District 3 was successfully challenged at impermissibly race-based, even though the district had its origin as a </a:t>
            </a:r>
            <a:r>
              <a:rPr lang="en-US" i="1" dirty="0"/>
              <a:t>Shaw v. Reno</a:t>
            </a:r>
            <a:r>
              <a:rPr lang="en-US" dirty="0"/>
              <a:t> remedy.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67200" y="2871856"/>
            <a:ext cx="3657600" cy="1982651"/>
          </a:xfrm>
        </p:spPr>
      </p:pic>
    </p:spTree>
    <p:extLst>
      <p:ext uri="{BB962C8B-B14F-4D97-AF65-F5344CB8AC3E}">
        <p14:creationId xmlns:p14="http://schemas.microsoft.com/office/powerpoint/2010/main" val="10008452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036638"/>
          </a:xfrm>
        </p:spPr>
        <p:txBody>
          <a:bodyPr>
            <a:normAutofit fontScale="90000"/>
          </a:bodyPr>
          <a:lstStyle/>
          <a:p>
            <a:r>
              <a:rPr lang="en-US" b="1" dirty="0"/>
              <a:t>Confusion over </a:t>
            </a:r>
            <a:r>
              <a:rPr lang="en-US" b="1" i="1" dirty="0"/>
              <a:t>Alabama Legislative Black Caucus</a:t>
            </a:r>
            <a:r>
              <a:rPr lang="en-US" dirty="0"/>
              <a:t/>
            </a:r>
            <a:br>
              <a:rPr lang="en-US" dirty="0"/>
            </a:br>
            <a:endParaRPr lang="en-US" dirty="0"/>
          </a:p>
        </p:txBody>
      </p:sp>
      <p:sp>
        <p:nvSpPr>
          <p:cNvPr id="4" name="Content Placeholder 3"/>
          <p:cNvSpPr>
            <a:spLocks noGrp="1"/>
          </p:cNvSpPr>
          <p:nvPr>
            <p:ph sz="half" idx="1"/>
          </p:nvPr>
        </p:nvSpPr>
        <p:spPr/>
        <p:txBody>
          <a:bodyPr>
            <a:normAutofit fontScale="92500" lnSpcReduction="20000"/>
          </a:bodyPr>
          <a:lstStyle/>
          <a:p>
            <a:r>
              <a:rPr lang="en-US" dirty="0"/>
              <a:t>Following the June 2015 decision in </a:t>
            </a:r>
            <a:r>
              <a:rPr lang="en-US" i="1" dirty="0"/>
              <a:t>Page </a:t>
            </a:r>
            <a:r>
              <a:rPr lang="en-US" dirty="0"/>
              <a:t>invalidating Virginia's Third Congressional District on grounds of a </a:t>
            </a:r>
            <a:r>
              <a:rPr lang="en-US" i="1" dirty="0"/>
              <a:t>Shaw</a:t>
            </a:r>
            <a:r>
              <a:rPr lang="en-US" dirty="0"/>
              <a:t> violation, a differently constituted three-judge court in Virginia issued another decision in </a:t>
            </a:r>
            <a:r>
              <a:rPr lang="en-US" i="1" dirty="0"/>
              <a:t>Bethune-Hill v. Virginia State Board of Elections</a:t>
            </a:r>
            <a:r>
              <a:rPr lang="en-US" dirty="0"/>
              <a:t>, 2015 WL 6440332 (E.D. Va. 2015).</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67200" y="2229092"/>
            <a:ext cx="3657600" cy="3268178"/>
          </a:xfrm>
        </p:spPr>
      </p:pic>
    </p:spTree>
    <p:extLst>
      <p:ext uri="{BB962C8B-B14F-4D97-AF65-F5344CB8AC3E}">
        <p14:creationId xmlns:p14="http://schemas.microsoft.com/office/powerpoint/2010/main" val="8459406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66</TotalTime>
  <Words>490</Words>
  <Application>Microsoft Macintosh PowerPoint</Application>
  <PresentationFormat>On-screen Show (4:3)</PresentationFormat>
  <Paragraphs>24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AMERICAN BAR ASSOCIATION WEBINAR October 17, 2016 </vt:lpstr>
      <vt:lpstr> The Role of Race &amp; Partisanship in Redistricting     </vt:lpstr>
      <vt:lpstr>Introduction </vt:lpstr>
      <vt:lpstr>PowerPoint Presentation</vt:lpstr>
      <vt:lpstr>Racial Gerrymandering Claims </vt:lpstr>
      <vt:lpstr>PowerPoint Presentation</vt:lpstr>
      <vt:lpstr>Alabama Legislative Black Caucus </vt:lpstr>
      <vt:lpstr>The Virginia Litigation: Page and Bethune-Hill </vt:lpstr>
      <vt:lpstr>Confusion over Alabama Legislative Black Caucus </vt:lpstr>
      <vt:lpstr>Dickson v. Rucho and Harris v. McCrory: North Carolina's Experience </vt:lpstr>
      <vt:lpstr>4-4 Division on Pending Cases </vt:lpstr>
      <vt:lpstr>PowerPoint Presentation</vt:lpstr>
      <vt:lpstr>Political Gerrymandering Claims  </vt:lpstr>
      <vt:lpstr>Shift to First Amendment Framework </vt:lpstr>
      <vt:lpstr>CONCLUSION </vt:lpstr>
    </vt:vector>
  </TitlesOfParts>
  <Company>Symphony Space,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BAR ASSOCIATION WEBINAR October 17, 2016</dc:title>
  <dc:creator>Julie Griffith</dc:creator>
  <cp:lastModifiedBy>Leo Goodman</cp:lastModifiedBy>
  <cp:revision>20</cp:revision>
  <dcterms:created xsi:type="dcterms:W3CDTF">2016-09-30T19:03:14Z</dcterms:created>
  <dcterms:modified xsi:type="dcterms:W3CDTF">2016-10-02T23:24:22Z</dcterms:modified>
</cp:coreProperties>
</file>